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6" r:id="rId2"/>
    <p:sldId id="289" r:id="rId3"/>
    <p:sldId id="273" r:id="rId4"/>
    <p:sldId id="305" r:id="rId5"/>
    <p:sldId id="296" r:id="rId6"/>
    <p:sldId id="298" r:id="rId7"/>
    <p:sldId id="300" r:id="rId8"/>
    <p:sldId id="304" r:id="rId9"/>
    <p:sldId id="290" r:id="rId10"/>
    <p:sldId id="279" r:id="rId11"/>
    <p:sldId id="283" r:id="rId12"/>
    <p:sldId id="258" r:id="rId13"/>
    <p:sldId id="261" r:id="rId14"/>
    <p:sldId id="257" r:id="rId15"/>
    <p:sldId id="268" r:id="rId16"/>
    <p:sldId id="271" r:id="rId17"/>
    <p:sldId id="307" r:id="rId18"/>
    <p:sldId id="259" r:id="rId19"/>
    <p:sldId id="260" r:id="rId20"/>
    <p:sldId id="267" r:id="rId21"/>
    <p:sldId id="270" r:id="rId22"/>
    <p:sldId id="280" r:id="rId23"/>
    <p:sldId id="282" r:id="rId24"/>
    <p:sldId id="266" r:id="rId25"/>
    <p:sldId id="292" r:id="rId26"/>
    <p:sldId id="308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2652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46676-35D0-4037-A092-C99EA7103C0C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E4F31-3CDE-4A83-B8CB-F917E49B4A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37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E4F31-3CDE-4A83-B8CB-F917E49B4A73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85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E4F31-3CDE-4A83-B8CB-F917E49B4A73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13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E4F31-3CDE-4A83-B8CB-F917E49B4A73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26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E4F31-3CDE-4A83-B8CB-F917E49B4A73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7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003C-F6F4-4F4A-92EB-8B98DC1BA1E6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85F-9F2C-4810-942B-9FC41322CC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003C-F6F4-4F4A-92EB-8B98DC1BA1E6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85F-9F2C-4810-942B-9FC41322CC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003C-F6F4-4F4A-92EB-8B98DC1BA1E6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85F-9F2C-4810-942B-9FC41322CC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003C-F6F4-4F4A-92EB-8B98DC1BA1E6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85F-9F2C-4810-942B-9FC41322CC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003C-F6F4-4F4A-92EB-8B98DC1BA1E6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85F-9F2C-4810-942B-9FC41322CC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003C-F6F4-4F4A-92EB-8B98DC1BA1E6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85F-9F2C-4810-942B-9FC41322CC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003C-F6F4-4F4A-92EB-8B98DC1BA1E6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85F-9F2C-4810-942B-9FC41322CC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003C-F6F4-4F4A-92EB-8B98DC1BA1E6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85F-9F2C-4810-942B-9FC41322CC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003C-F6F4-4F4A-92EB-8B98DC1BA1E6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85F-9F2C-4810-942B-9FC41322CC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003C-F6F4-4F4A-92EB-8B98DC1BA1E6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85F-9F2C-4810-942B-9FC41322CC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003C-F6F4-4F4A-92EB-8B98DC1BA1E6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85F-9F2C-4810-942B-9FC41322CC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003C-F6F4-4F4A-92EB-8B98DC1BA1E6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785F-9F2C-4810-942B-9FC41322CC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nicio%20de%20curso%2012-13\Educaci&#243;n%20de%20la%20interioridad-curso%2012-13\Snatam%20Kaur-Kabir's%20Song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Imagen" descr="http://2.bp.blogspot.com/-UHMzyRXLiUM/TvyWOg55_wI/AAAAAAAADNs/Qit17G9ndzU/s1600/Ni%C3%B1os++abrazados.bmp"/>
          <p:cNvPicPr/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0" y="6827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428728" y="358295"/>
            <a:ext cx="6286544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endParaRPr lang="es-ES" sz="1050" dirty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EDUCAR EN  </a:t>
            </a:r>
            <a:r>
              <a:rPr lang="es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INTERIORITAT</a:t>
            </a:r>
          </a:p>
          <a:p>
            <a:pPr algn="ctr" eaLnBrk="0" hangingPunct="0">
              <a:defRPr/>
            </a:pPr>
            <a:r>
              <a:rPr lang="eu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(un </a:t>
            </a:r>
            <a:r>
              <a:rPr lang="eu-E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projecte</a:t>
            </a:r>
            <a:r>
              <a:rPr lang="eu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 </a:t>
            </a:r>
            <a:r>
              <a:rPr lang="eu-E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educatiu</a:t>
            </a:r>
            <a:r>
              <a:rPr lang="eu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 integral)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1571604" y="3786190"/>
            <a:ext cx="64008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9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PROJECTE EN TU </a:t>
            </a:r>
            <a:endParaRPr lang="es-ES" sz="96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7" name="Picture 4" descr="http://us.123rf.com/400wm/400/400/chode/chode0910/chode091000049/5689194-piedras-ze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286388"/>
            <a:ext cx="1934029" cy="1571612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5589240"/>
            <a:ext cx="385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chemeClr val="tx1"/>
                  </a:solidFill>
                </a:uFill>
                <a:ea typeface="Times New Roman" pitchFamily="18" charset="0"/>
              </a:rPr>
              <a:t>   </a:t>
            </a:r>
            <a:r>
              <a:rPr lang="es-ES" sz="1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chemeClr val="tx1"/>
                  </a:solidFill>
                </a:uFill>
                <a:ea typeface="Times New Roman" pitchFamily="18" charset="0"/>
              </a:rPr>
              <a:t>Col.legi</a:t>
            </a:r>
            <a:r>
              <a:rPr lang="es-E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chemeClr val="tx1"/>
                  </a:solidFill>
                </a:uFill>
                <a:ea typeface="Times New Roman" pitchFamily="18" charset="0"/>
              </a:rPr>
              <a:t> </a:t>
            </a:r>
            <a:r>
              <a:rPr lang="es-ES" sz="1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chemeClr val="tx1"/>
                  </a:solidFill>
                </a:uFill>
                <a:ea typeface="Times New Roman" pitchFamily="18" charset="0"/>
              </a:rPr>
              <a:t>Immaculada</a:t>
            </a:r>
            <a:r>
              <a:rPr lang="es-E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chemeClr val="tx1"/>
                  </a:solidFill>
                </a:uFill>
                <a:ea typeface="Times New Roman" pitchFamily="18" charset="0"/>
              </a:rPr>
              <a:t> </a:t>
            </a:r>
            <a:r>
              <a:rPr lang="es-ES" sz="1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chemeClr val="tx1"/>
                  </a:solidFill>
                </a:uFill>
                <a:ea typeface="Times New Roman" pitchFamily="18" charset="0"/>
              </a:rPr>
              <a:t>Concepció</a:t>
            </a:r>
            <a:r>
              <a:rPr lang="es-E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chemeClr val="tx1"/>
                  </a:solidFill>
                </a:uFill>
                <a:ea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s-ES" sz="1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chemeClr val="tx1"/>
                  </a:solidFill>
                </a:uFill>
              </a:rPr>
              <a:t>Gavà</a:t>
            </a:r>
            <a:r>
              <a:rPr lang="es-E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chemeClr val="tx1"/>
                  </a:solidFill>
                </a:uFill>
              </a:rPr>
              <a:t> </a:t>
            </a:r>
            <a:endParaRPr lang="es-ES" sz="1200" dirty="0">
              <a:solidFill>
                <a:schemeClr val="bg1"/>
              </a:solidFill>
              <a:uFill>
                <a:solidFill>
                  <a:schemeClr val="tx1"/>
                </a:solidFill>
              </a:uFill>
            </a:endParaRPr>
          </a:p>
        </p:txBody>
      </p:sp>
      <p:pic>
        <p:nvPicPr>
          <p:cNvPr id="11" name="Snatam Kaur-Kabir's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501222" y="3000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117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3">
                <p:cTn id="16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3010" name="Picture 2" descr="http://facundo69.files.wordpress.com/2012/03/15_yoga_mujer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244666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85786" y="-285776"/>
            <a:ext cx="32147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dirty="0" smtClean="0">
                <a:solidFill>
                  <a:schemeClr val="bg1"/>
                </a:solidFill>
                <a:latin typeface="Algerian" pitchFamily="82" charset="0"/>
              </a:rPr>
              <a:t>1</a:t>
            </a:r>
            <a:endParaRPr lang="es-ES" sz="15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785850" y="2142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i="1" dirty="0" smtClean="0">
                <a:solidFill>
                  <a:schemeClr val="bg1"/>
                </a:solidFill>
              </a:rPr>
              <a:t>“</a:t>
            </a:r>
            <a:r>
              <a:rPr lang="es-ES_tradnl" sz="3200" b="1" i="1" dirty="0" err="1">
                <a:solidFill>
                  <a:schemeClr val="bg1"/>
                </a:solidFill>
                <a:latin typeface="Cambria" pitchFamily="18" charset="0"/>
              </a:rPr>
              <a:t>C</a:t>
            </a:r>
            <a:r>
              <a:rPr lang="es-ES_tradnl" sz="3200" b="1" i="1" dirty="0" err="1" smtClean="0">
                <a:solidFill>
                  <a:schemeClr val="bg1"/>
                </a:solidFill>
                <a:latin typeface="Cambria" pitchFamily="18" charset="0"/>
              </a:rPr>
              <a:t>onèixer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_tradnl" sz="3200" b="1" i="1" dirty="0">
                <a:solidFill>
                  <a:schemeClr val="bg1"/>
                </a:solidFill>
                <a:latin typeface="Cambria" pitchFamily="18" charset="0"/>
              </a:rPr>
              <a:t>i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_tradnl" sz="3200" b="1" i="1" dirty="0" err="1" smtClean="0">
                <a:solidFill>
                  <a:schemeClr val="bg1"/>
                </a:solidFill>
                <a:latin typeface="Cambria" pitchFamily="18" charset="0"/>
              </a:rPr>
              <a:t>aprendre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</a:p>
          <a:p>
            <a:pPr algn="r"/>
            <a:r>
              <a:rPr lang="es-ES_tradnl" sz="3200" b="1" i="1" dirty="0" err="1" smtClean="0">
                <a:solidFill>
                  <a:schemeClr val="bg1"/>
                </a:solidFill>
                <a:latin typeface="Cambria" pitchFamily="18" charset="0"/>
              </a:rPr>
              <a:t>els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_tradnl" sz="3200" b="1" i="1" dirty="0" err="1" smtClean="0">
                <a:solidFill>
                  <a:schemeClr val="bg1"/>
                </a:solidFill>
                <a:latin typeface="Cambria" pitchFamily="18" charset="0"/>
              </a:rPr>
              <a:t>missatges</a:t>
            </a:r>
            <a:endParaRPr lang="es-ES_tradnl" sz="3200" b="1" i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/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del </a:t>
            </a:r>
            <a:r>
              <a:rPr lang="es-ES_tradnl" sz="3200" b="1" i="1" u="sng" dirty="0" err="1" smtClean="0">
                <a:solidFill>
                  <a:schemeClr val="bg1"/>
                </a:solidFill>
                <a:latin typeface="Cambria" pitchFamily="18" charset="0"/>
              </a:rPr>
              <a:t>cos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”</a:t>
            </a:r>
            <a:endParaRPr lang="es-ES" sz="32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4929198"/>
            <a:ext cx="47149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i="1" dirty="0" smtClean="0">
                <a:solidFill>
                  <a:schemeClr val="bg1"/>
                </a:solidFill>
              </a:rPr>
              <a:t>“el final de nuestra exploración consistirá en llegar a donde partimos… un estado de plena percepción”</a:t>
            </a:r>
          </a:p>
          <a:p>
            <a:endParaRPr lang="es-ES_tradnl" sz="1600" b="1" i="1" dirty="0" smtClean="0">
              <a:solidFill>
                <a:schemeClr val="bg1"/>
              </a:solidFill>
            </a:endParaRPr>
          </a:p>
          <a:p>
            <a:r>
              <a:rPr lang="es-ES_tradnl" sz="1600" b="1" i="1" dirty="0" smtClean="0">
                <a:solidFill>
                  <a:schemeClr val="bg1"/>
                </a:solidFill>
              </a:rPr>
              <a:t>(T.S. Eliot, poeta del siglo XX)</a:t>
            </a:r>
            <a:endParaRPr lang="es-ES" sz="16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69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api.ning.com/files/gJl1DDy6rWRtLlUYBrc9-GMti*siB3XKfqnxeu9PDL856AkXcHZpdckQdYK3PsRppp-AXQhwXay21Bvbvx2vnPBIeKCl0m-G/10_maravillosas_tecnicas_de_relajacion_viveah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4457343"/>
            <a:ext cx="32147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dirty="0" smtClean="0">
                <a:latin typeface="Algerian" pitchFamily="82" charset="0"/>
              </a:rPr>
              <a:t> 2</a:t>
            </a:r>
            <a:endParaRPr lang="es-ES" sz="15000" dirty="0"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214346" y="507207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i="1" dirty="0" smtClean="0"/>
              <a:t>“</a:t>
            </a:r>
            <a:r>
              <a:rPr lang="es-ES_tradnl" sz="3200" b="1" i="1" dirty="0" err="1" smtClean="0"/>
              <a:t>aprendre</a:t>
            </a:r>
            <a:endParaRPr lang="es-ES_tradnl" sz="3200" b="1" i="1" dirty="0" smtClean="0"/>
          </a:p>
          <a:p>
            <a:pPr algn="r"/>
            <a:r>
              <a:rPr lang="es-ES_tradnl" sz="3200" b="1" i="1" dirty="0" smtClean="0"/>
              <a:t> </a:t>
            </a:r>
            <a:r>
              <a:rPr lang="es-ES_tradnl" sz="3200" b="1" i="1" dirty="0" err="1" smtClean="0"/>
              <a:t>diferents</a:t>
            </a:r>
            <a:r>
              <a:rPr lang="es-ES_tradnl" sz="3200" b="1" i="1" dirty="0" smtClean="0"/>
              <a:t> formes </a:t>
            </a:r>
          </a:p>
          <a:p>
            <a:pPr algn="r"/>
            <a:r>
              <a:rPr lang="es-ES_tradnl" sz="3200" b="1" i="1" dirty="0" smtClean="0"/>
              <a:t>de </a:t>
            </a:r>
            <a:r>
              <a:rPr lang="es-ES_tradnl" sz="3200" b="1" i="1" u="sng" dirty="0" err="1" smtClean="0"/>
              <a:t>relaxació</a:t>
            </a:r>
            <a:r>
              <a:rPr lang="es-ES_tradnl" sz="3200" b="1" i="1" dirty="0" smtClean="0"/>
              <a:t> </a:t>
            </a:r>
            <a:r>
              <a:rPr lang="es-ES_tradnl" sz="3200" b="1" i="1" dirty="0" err="1" smtClean="0"/>
              <a:t>conscient</a:t>
            </a:r>
            <a:r>
              <a:rPr lang="es-ES_tradnl" sz="3200" b="1" i="1" dirty="0" smtClean="0"/>
              <a:t>”</a:t>
            </a:r>
            <a:endParaRPr lang="es-ES" sz="3200" b="1" i="1" dirty="0"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2910" y="214290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i="1" dirty="0" smtClean="0"/>
              <a:t>“¿te has parado alguna vez del todo; completamente,</a:t>
            </a:r>
          </a:p>
          <a:p>
            <a:pPr algn="ctr"/>
            <a:r>
              <a:rPr lang="es-ES_tradnl" sz="2000" b="1" i="1" dirty="0" smtClean="0"/>
              <a:t> en un momento de puro sentir </a:t>
            </a:r>
          </a:p>
          <a:p>
            <a:pPr algn="ctr"/>
            <a:r>
              <a:rPr lang="es-ES_tradnl" sz="2000" b="1" i="1" dirty="0" smtClean="0"/>
              <a:t>en el que la vida simplemente es,</a:t>
            </a:r>
          </a:p>
          <a:p>
            <a:pPr algn="ctr"/>
            <a:r>
              <a:rPr lang="es-ES_tradnl" sz="2000" b="1" i="1" dirty="0" smtClean="0"/>
              <a:t> festejando tu vuelta a casa? ”</a:t>
            </a:r>
          </a:p>
          <a:p>
            <a:pPr algn="ctr"/>
            <a:endParaRPr lang="es-ES_tradnl" sz="800" b="1" i="1" dirty="0" smtClean="0"/>
          </a:p>
          <a:p>
            <a:pPr algn="ctr"/>
            <a:r>
              <a:rPr lang="es-ES_tradnl" sz="1600" b="1" i="1" dirty="0" smtClean="0"/>
              <a:t> (Jon </a:t>
            </a:r>
            <a:r>
              <a:rPr lang="es-ES_tradnl" sz="1600" b="1" i="1" dirty="0" err="1" smtClean="0"/>
              <a:t>Kabat</a:t>
            </a:r>
            <a:r>
              <a:rPr lang="es-ES_tradnl" sz="1600" b="1" i="1" dirty="0" smtClean="0"/>
              <a:t>-</a:t>
            </a:r>
            <a:r>
              <a:rPr lang="es-ES_tradnl" sz="1600" b="1" i="1" dirty="0" err="1" smtClean="0"/>
              <a:t>Zinn</a:t>
            </a:r>
            <a:endParaRPr lang="es-ES_tradnl" sz="1600" b="1" i="1" dirty="0" smtClean="0"/>
          </a:p>
          <a:p>
            <a:pPr algn="ctr"/>
            <a:r>
              <a:rPr lang="es-ES_tradnl" sz="1600" b="1" i="1" dirty="0" smtClean="0"/>
              <a:t>Doctor en biología molecular)</a:t>
            </a:r>
            <a:endParaRPr lang="es-ES" sz="1600" b="1" i="1" dirty="0"/>
          </a:p>
        </p:txBody>
      </p:sp>
    </p:spTree>
  </p:cSld>
  <p:clrMapOvr>
    <a:masterClrMapping/>
  </p:clrMapOvr>
  <p:transition spd="slow" advTm="154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4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8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http://3.bp.blogspot.com/-5B9FfmnSo54/TwbocfT9FSI/AAAAAAAAD6Q/_3YRB-C-Rqg/s1600/31%2Bdiciembre%2B2011%2B0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57224" y="2428868"/>
            <a:ext cx="1142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dirty="0" smtClean="0">
                <a:latin typeface="Algerian" pitchFamily="82" charset="0"/>
              </a:rPr>
              <a:t>3</a:t>
            </a:r>
            <a:endParaRPr lang="es-ES" sz="15000" dirty="0"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282" y="4857760"/>
            <a:ext cx="2643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 smtClean="0"/>
              <a:t>“</a:t>
            </a:r>
            <a:r>
              <a:rPr lang="es-ES_tradnl" sz="3200" b="1" i="1" dirty="0" smtClean="0">
                <a:latin typeface="Cambria" pitchFamily="18" charset="0"/>
              </a:rPr>
              <a:t>practicar </a:t>
            </a:r>
          </a:p>
          <a:p>
            <a:pPr algn="ctr"/>
            <a:r>
              <a:rPr lang="es-ES_tradnl" sz="3200" b="1" i="1" dirty="0" smtClean="0">
                <a:latin typeface="Cambria" pitchFamily="18" charset="0"/>
              </a:rPr>
              <a:t>La </a:t>
            </a:r>
            <a:r>
              <a:rPr lang="es-ES_tradnl" sz="3200" b="1" i="1" u="sng" dirty="0" err="1" smtClean="0">
                <a:latin typeface="Cambria" pitchFamily="18" charset="0"/>
              </a:rPr>
              <a:t>imaginació</a:t>
            </a:r>
            <a:r>
              <a:rPr lang="es-ES_tradnl" sz="3200" b="1" i="1" dirty="0" smtClean="0">
                <a:latin typeface="Cambria" pitchFamily="18" charset="0"/>
              </a:rPr>
              <a:t> </a:t>
            </a:r>
          </a:p>
          <a:p>
            <a:pPr algn="ctr"/>
            <a:r>
              <a:rPr lang="es-ES_tradnl" sz="3200" b="1" i="1" dirty="0" smtClean="0">
                <a:latin typeface="Cambria" pitchFamily="18" charset="0"/>
              </a:rPr>
              <a:t>creativa”</a:t>
            </a:r>
            <a:endParaRPr lang="es-ES" sz="3200" b="1" i="1" dirty="0"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57290" y="214290"/>
            <a:ext cx="7572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i="1" dirty="0" smtClean="0">
                <a:solidFill>
                  <a:schemeClr val="bg1"/>
                </a:solidFill>
              </a:rPr>
              <a:t>“la imaginación es la tarea creativa </a:t>
            </a:r>
          </a:p>
          <a:p>
            <a:pPr algn="r"/>
            <a:r>
              <a:rPr lang="es-ES_tradnl" sz="2000" b="1" i="1" dirty="0" smtClean="0">
                <a:solidFill>
                  <a:schemeClr val="bg1"/>
                </a:solidFill>
              </a:rPr>
              <a:t>de elaborar símbolos,</a:t>
            </a:r>
          </a:p>
          <a:p>
            <a:pPr algn="r"/>
            <a:r>
              <a:rPr lang="es-ES_tradnl" sz="2000" b="1" i="1" dirty="0" smtClean="0">
                <a:solidFill>
                  <a:schemeClr val="bg1"/>
                </a:solidFill>
              </a:rPr>
              <a:t>es la potencia de descubrir, </a:t>
            </a:r>
          </a:p>
          <a:p>
            <a:pPr algn="r"/>
            <a:r>
              <a:rPr lang="es-ES_tradnl" sz="2000" b="1" i="1" dirty="0" smtClean="0">
                <a:solidFill>
                  <a:schemeClr val="bg1"/>
                </a:solidFill>
              </a:rPr>
              <a:t>la facultad de percibir </a:t>
            </a:r>
          </a:p>
          <a:p>
            <a:pPr algn="r"/>
            <a:r>
              <a:rPr lang="es-ES_tradnl" sz="2000" b="1" i="1" dirty="0" smtClean="0">
                <a:solidFill>
                  <a:schemeClr val="bg1"/>
                </a:solidFill>
              </a:rPr>
              <a:t>y de hallar significados”</a:t>
            </a:r>
          </a:p>
          <a:p>
            <a:pPr algn="r"/>
            <a:endParaRPr lang="es-ES_tradnl" sz="1600" b="1" i="1" dirty="0" smtClean="0">
              <a:solidFill>
                <a:schemeClr val="bg1"/>
              </a:solidFill>
            </a:endParaRPr>
          </a:p>
          <a:p>
            <a:pPr algn="r"/>
            <a:r>
              <a:rPr lang="es-ES_tradnl" sz="1600" b="1" i="1" dirty="0" smtClean="0">
                <a:solidFill>
                  <a:schemeClr val="bg1"/>
                </a:solidFill>
              </a:rPr>
              <a:t>(Thomas </a:t>
            </a:r>
            <a:r>
              <a:rPr lang="es-ES_tradnl" sz="1600" b="1" i="1" dirty="0" err="1" smtClean="0">
                <a:solidFill>
                  <a:schemeClr val="bg1"/>
                </a:solidFill>
              </a:rPr>
              <a:t>Merton</a:t>
            </a:r>
            <a:r>
              <a:rPr lang="es-ES_tradnl" sz="1600" b="1" i="1" dirty="0" smtClean="0">
                <a:solidFill>
                  <a:schemeClr val="bg1"/>
                </a:solidFill>
              </a:rPr>
              <a:t>, monje trapense</a:t>
            </a:r>
            <a:r>
              <a:rPr lang="es-ES_tradnl" sz="1600" i="1" dirty="0" smtClean="0">
                <a:solidFill>
                  <a:schemeClr val="bg1"/>
                </a:solidFill>
              </a:rPr>
              <a:t>)</a:t>
            </a:r>
            <a:endParaRPr lang="es-E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57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4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3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82" name="Picture 6" descr="http://felicidadylibertad.files.wordpress.com/2011/04/manifestaciones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0034" y="0"/>
            <a:ext cx="1142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dirty="0" smtClean="0">
                <a:solidFill>
                  <a:schemeClr val="bg1"/>
                </a:solidFill>
                <a:latin typeface="Algerian" pitchFamily="82" charset="0"/>
              </a:rPr>
              <a:t>4</a:t>
            </a:r>
            <a:endParaRPr lang="es-ES" sz="15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71736" y="785794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 smtClean="0">
                <a:solidFill>
                  <a:schemeClr val="bg1"/>
                </a:solidFill>
              </a:rPr>
              <a:t>“</a:t>
            </a:r>
            <a:r>
              <a:rPr lang="es-ES_tradnl" sz="3200" b="1" i="1" dirty="0" err="1" smtClean="0">
                <a:solidFill>
                  <a:schemeClr val="bg1"/>
                </a:solidFill>
                <a:latin typeface="Cambria" pitchFamily="18" charset="0"/>
              </a:rPr>
              <a:t>desenvolupar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recursos</a:t>
            </a:r>
          </a:p>
          <a:p>
            <a:pPr algn="ctr"/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i </a:t>
            </a:r>
            <a:r>
              <a:rPr lang="es-ES_tradnl" sz="3200" b="1" i="1" u="sng" dirty="0" err="1" smtClean="0">
                <a:solidFill>
                  <a:schemeClr val="bg1"/>
                </a:solidFill>
                <a:latin typeface="Cambria" pitchFamily="18" charset="0"/>
              </a:rPr>
              <a:t>habilitats</a:t>
            </a:r>
            <a:r>
              <a:rPr lang="es-ES_tradnl" sz="3200" b="1" i="1" u="sng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_tradnl" sz="3200" b="1" i="1" u="sng" dirty="0" err="1" smtClean="0">
                <a:solidFill>
                  <a:schemeClr val="bg1"/>
                </a:solidFill>
                <a:latin typeface="Cambria" pitchFamily="18" charset="0"/>
              </a:rPr>
              <a:t>interiors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”</a:t>
            </a:r>
            <a:endParaRPr lang="es-ES" sz="32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4282" y="5072074"/>
            <a:ext cx="38576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i="1" dirty="0" smtClean="0">
                <a:solidFill>
                  <a:schemeClr val="bg1"/>
                </a:solidFill>
              </a:rPr>
              <a:t>“llegamos a ser </a:t>
            </a:r>
          </a:p>
          <a:p>
            <a:pPr algn="ctr"/>
            <a:r>
              <a:rPr lang="es-ES_tradnl" sz="2000" b="1" i="1" dirty="0" smtClean="0">
                <a:solidFill>
                  <a:schemeClr val="bg1"/>
                </a:solidFill>
              </a:rPr>
              <a:t>lo que en nuestro interior</a:t>
            </a:r>
          </a:p>
          <a:p>
            <a:pPr algn="ctr"/>
            <a:r>
              <a:rPr lang="es-ES_tradnl" sz="2000" b="1" i="1" dirty="0" smtClean="0">
                <a:solidFill>
                  <a:schemeClr val="bg1"/>
                </a:solidFill>
              </a:rPr>
              <a:t> sabemos que somos”</a:t>
            </a:r>
          </a:p>
          <a:p>
            <a:pPr algn="ctr"/>
            <a:endParaRPr lang="es-ES_tradnl" sz="1600" b="1" i="1" dirty="0" smtClean="0">
              <a:solidFill>
                <a:schemeClr val="bg1"/>
              </a:solidFill>
            </a:endParaRPr>
          </a:p>
          <a:p>
            <a:pPr algn="ctr"/>
            <a:r>
              <a:rPr lang="es-ES_tradnl" sz="1600" b="1" i="1" dirty="0" smtClean="0">
                <a:solidFill>
                  <a:schemeClr val="bg1"/>
                </a:solidFill>
              </a:rPr>
              <a:t>(J. </a:t>
            </a:r>
            <a:r>
              <a:rPr lang="es-ES_tradnl" sz="1600" b="1" i="1" dirty="0" err="1" smtClean="0">
                <a:solidFill>
                  <a:schemeClr val="bg1"/>
                </a:solidFill>
              </a:rPr>
              <a:t>Chittister</a:t>
            </a:r>
            <a:r>
              <a:rPr lang="es-ES_tradnl" sz="1600" b="1" i="1" dirty="0" smtClean="0">
                <a:solidFill>
                  <a:schemeClr val="bg1"/>
                </a:solidFill>
              </a:rPr>
              <a:t>,  monja benedictina)</a:t>
            </a:r>
            <a:endParaRPr lang="es-ES" sz="16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207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http://3.bp.blogspot.com/_LNibxhjuywc/THmBozUsvDI/AAAAAAAAAb0/clSZdnfCS9I/s1600/Fanta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00034" y="4457343"/>
            <a:ext cx="1142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dirty="0" smtClean="0">
                <a:latin typeface="Algerian" pitchFamily="82" charset="0"/>
              </a:rPr>
              <a:t>5</a:t>
            </a:r>
            <a:endParaRPr lang="es-ES" sz="15000" dirty="0"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3108" y="5357826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 smtClean="0"/>
              <a:t>“</a:t>
            </a:r>
            <a:r>
              <a:rPr lang="es-ES_tradnl" sz="3200" b="1" i="1" dirty="0" smtClean="0">
                <a:latin typeface="Cambria" pitchFamily="18" charset="0"/>
              </a:rPr>
              <a:t>identificar </a:t>
            </a:r>
            <a:r>
              <a:rPr lang="es-ES_tradnl" sz="3200" b="1" i="1" u="sng" dirty="0" err="1" smtClean="0">
                <a:latin typeface="Cambria" pitchFamily="18" charset="0"/>
              </a:rPr>
              <a:t>emocions</a:t>
            </a:r>
            <a:r>
              <a:rPr lang="es-ES_tradnl" sz="3200" b="1" i="1" dirty="0" smtClean="0">
                <a:latin typeface="Cambria" pitchFamily="18" charset="0"/>
              </a:rPr>
              <a:t> </a:t>
            </a:r>
            <a:r>
              <a:rPr lang="es-ES_tradnl" sz="3200" b="1" i="1" dirty="0">
                <a:latin typeface="Cambria" pitchFamily="18" charset="0"/>
              </a:rPr>
              <a:t>i</a:t>
            </a:r>
            <a:r>
              <a:rPr lang="es-ES_tradnl" sz="3200" b="1" i="1" dirty="0" smtClean="0">
                <a:latin typeface="Cambria" pitchFamily="18" charset="0"/>
              </a:rPr>
              <a:t> </a:t>
            </a:r>
          </a:p>
          <a:p>
            <a:r>
              <a:rPr lang="es-ES_tradnl" sz="3200" b="1" i="1" dirty="0" err="1" smtClean="0">
                <a:latin typeface="Cambria" pitchFamily="18" charset="0"/>
              </a:rPr>
              <a:t>expressar</a:t>
            </a:r>
            <a:r>
              <a:rPr lang="es-ES_tradnl" sz="3200" b="1" i="1" dirty="0" smtClean="0">
                <a:latin typeface="Cambria" pitchFamily="18" charset="0"/>
              </a:rPr>
              <a:t> </a:t>
            </a:r>
            <a:r>
              <a:rPr lang="es-ES_tradnl" sz="3200" b="1" i="1" dirty="0" err="1" smtClean="0">
                <a:latin typeface="Cambria" pitchFamily="18" charset="0"/>
              </a:rPr>
              <a:t>sentiments</a:t>
            </a:r>
            <a:r>
              <a:rPr lang="es-ES_tradnl" sz="3200" b="1" i="1" dirty="0" smtClean="0">
                <a:latin typeface="Cambria" pitchFamily="18" charset="0"/>
              </a:rPr>
              <a:t>”</a:t>
            </a:r>
            <a:endParaRPr lang="es-ES" sz="3200" b="1" i="1" dirty="0">
              <a:latin typeface="Cambr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20" y="3071810"/>
            <a:ext cx="4000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i="1" dirty="0" smtClean="0"/>
              <a:t>“lo que el corazón quiere sentir,</a:t>
            </a:r>
          </a:p>
          <a:p>
            <a:pPr algn="r"/>
            <a:r>
              <a:rPr lang="es-ES_tradnl" sz="2000" b="1" i="1" dirty="0" smtClean="0"/>
              <a:t>la mente lo acaba mostrando”</a:t>
            </a:r>
          </a:p>
          <a:p>
            <a:pPr algn="r"/>
            <a:endParaRPr lang="es-ES_tradnl" sz="1600" b="1" i="1" dirty="0" smtClean="0"/>
          </a:p>
          <a:p>
            <a:pPr algn="r"/>
            <a:r>
              <a:rPr lang="es-ES_tradnl" sz="1600" b="1" i="1" dirty="0" smtClean="0"/>
              <a:t>( M. Alonso Puig, médico y experto                                                                                                                                                             en inteligencia humana</a:t>
            </a:r>
            <a:r>
              <a:rPr lang="es-ES_tradnl" sz="1600" i="1" dirty="0" smtClean="0"/>
              <a:t>)</a:t>
            </a:r>
            <a:endParaRPr lang="es-ES" sz="1600" i="1" dirty="0"/>
          </a:p>
        </p:txBody>
      </p:sp>
    </p:spTree>
  </p:cSld>
  <p:clrMapOvr>
    <a:masterClrMapping/>
  </p:clrMapOvr>
  <p:transition spd="slow" advTm="1577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3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8" name="Picture 4" descr="http://metodosparaligar.com/wp-content/uploads/2011/08/como-conquistar-a-una-mujer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-1571668" y="0"/>
            <a:ext cx="11001452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786578" y="4714884"/>
            <a:ext cx="2857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dirty="0" smtClean="0">
                <a:latin typeface="Algerian" pitchFamily="82" charset="0"/>
              </a:rPr>
              <a:t>  6</a:t>
            </a:r>
            <a:endParaRPr lang="es-ES" sz="15000" dirty="0"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57276" y="4524804"/>
            <a:ext cx="50668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 smtClean="0"/>
              <a:t> “</a:t>
            </a:r>
            <a:r>
              <a:rPr lang="es-ES_tradnl" sz="3200" b="1" i="1" dirty="0" err="1" smtClean="0">
                <a:latin typeface="Cambria" pitchFamily="18" charset="0"/>
              </a:rPr>
              <a:t>desenvolupar</a:t>
            </a:r>
            <a:r>
              <a:rPr lang="es-ES_tradnl" sz="3200" b="1" i="1" dirty="0" smtClean="0">
                <a:latin typeface="Cambria" pitchFamily="18" charset="0"/>
              </a:rPr>
              <a:t> </a:t>
            </a:r>
          </a:p>
          <a:p>
            <a:r>
              <a:rPr lang="es-ES_tradnl" sz="3200" b="1" i="1" dirty="0" smtClean="0">
                <a:latin typeface="Cambria" pitchFamily="18" charset="0"/>
              </a:rPr>
              <a:t>   la </a:t>
            </a:r>
            <a:r>
              <a:rPr lang="es-ES_tradnl" sz="3200" b="1" i="1" dirty="0" err="1" smtClean="0">
                <a:latin typeface="Cambria" pitchFamily="18" charset="0"/>
              </a:rPr>
              <a:t>capacitat</a:t>
            </a:r>
            <a:endParaRPr lang="es-ES_tradnl" sz="3200" b="1" i="1" dirty="0" smtClean="0">
              <a:latin typeface="Cambria" pitchFamily="18" charset="0"/>
            </a:endParaRPr>
          </a:p>
          <a:p>
            <a:r>
              <a:rPr lang="es-ES_tradnl" sz="3200" b="1" i="1" dirty="0" smtClean="0">
                <a:latin typeface="Cambria" pitchFamily="18" charset="0"/>
              </a:rPr>
              <a:t>      </a:t>
            </a:r>
            <a:r>
              <a:rPr lang="es-ES_tradnl" sz="3200" b="1" i="1" dirty="0" err="1" smtClean="0">
                <a:latin typeface="Cambria" pitchFamily="18" charset="0"/>
              </a:rPr>
              <a:t>d’expressar</a:t>
            </a:r>
            <a:r>
              <a:rPr lang="es-ES_tradnl" sz="3200" b="1" i="1" dirty="0" smtClean="0">
                <a:latin typeface="Cambria" pitchFamily="18" charset="0"/>
              </a:rPr>
              <a:t> </a:t>
            </a:r>
          </a:p>
          <a:p>
            <a:r>
              <a:rPr lang="es-ES_tradnl" sz="3200" b="1" i="1" dirty="0" smtClean="0">
                <a:latin typeface="Cambria" pitchFamily="18" charset="0"/>
              </a:rPr>
              <a:t>      </a:t>
            </a:r>
            <a:r>
              <a:rPr lang="es-ES_tradnl" sz="3200" b="1" i="1" u="sng" dirty="0" err="1" smtClean="0">
                <a:latin typeface="Cambria" pitchFamily="18" charset="0"/>
              </a:rPr>
              <a:t>sentiments</a:t>
            </a:r>
            <a:r>
              <a:rPr lang="es-ES_tradnl" sz="3200" b="1" i="1" u="sng" dirty="0" smtClean="0">
                <a:latin typeface="Cambria" pitchFamily="18" charset="0"/>
              </a:rPr>
              <a:t>”                                                            </a:t>
            </a:r>
            <a:endParaRPr lang="es-ES" sz="3200" b="1" i="1" dirty="0"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8596" y="428604"/>
            <a:ext cx="75724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i="1" dirty="0" smtClean="0">
                <a:solidFill>
                  <a:schemeClr val="bg1"/>
                </a:solidFill>
              </a:rPr>
              <a:t>“todos los días Dios nos da un momento</a:t>
            </a:r>
          </a:p>
          <a:p>
            <a:r>
              <a:rPr lang="es-ES_tradnl" sz="2000" b="1" i="1" dirty="0" smtClean="0">
                <a:solidFill>
                  <a:schemeClr val="bg1"/>
                </a:solidFill>
              </a:rPr>
              <a:t>en el que es posible cambiar todo</a:t>
            </a:r>
          </a:p>
          <a:p>
            <a:r>
              <a:rPr lang="es-ES_tradnl" sz="2000" b="1" i="1" dirty="0" smtClean="0">
                <a:solidFill>
                  <a:schemeClr val="bg1"/>
                </a:solidFill>
              </a:rPr>
              <a:t> lo que nos hace infelices”</a:t>
            </a:r>
          </a:p>
          <a:p>
            <a:endParaRPr lang="es-ES_tradnl" sz="1600" b="1" i="1" dirty="0" smtClean="0">
              <a:solidFill>
                <a:schemeClr val="bg1"/>
              </a:solidFill>
            </a:endParaRPr>
          </a:p>
          <a:p>
            <a:r>
              <a:rPr lang="es-ES_tradnl" sz="1600" b="1" i="1" dirty="0" smtClean="0">
                <a:solidFill>
                  <a:schemeClr val="bg1"/>
                </a:solidFill>
              </a:rPr>
              <a:t>(Paulo  Coelho. Escritor)</a:t>
            </a:r>
            <a:endParaRPr lang="es-ES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366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3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 descr="http://seresenciales.files.wordpress.com/2011/12/mujer-brazos-abiertos-mar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5008" y="-214338"/>
            <a:ext cx="32147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dirty="0" smtClean="0">
                <a:latin typeface="Algerian" pitchFamily="82" charset="0"/>
              </a:rPr>
              <a:t>  7</a:t>
            </a:r>
            <a:endParaRPr lang="es-ES" sz="15000" dirty="0"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285784" y="214311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i="1" dirty="0" smtClean="0"/>
              <a:t>“</a:t>
            </a:r>
            <a:r>
              <a:rPr lang="es-ES_tradnl" sz="3200" b="1" i="1" dirty="0" err="1" smtClean="0">
                <a:latin typeface="Cambria" pitchFamily="18" charset="0"/>
              </a:rPr>
              <a:t>aprendre</a:t>
            </a:r>
            <a:r>
              <a:rPr lang="es-ES_tradnl" sz="3200" b="1" i="1" dirty="0" smtClean="0">
                <a:latin typeface="Cambria" pitchFamily="18" charset="0"/>
              </a:rPr>
              <a:t> a </a:t>
            </a:r>
            <a:r>
              <a:rPr lang="es-ES_tradnl" sz="3200" b="1" i="1" u="sng" dirty="0" smtClean="0">
                <a:latin typeface="Cambria" pitchFamily="18" charset="0"/>
              </a:rPr>
              <a:t>ser</a:t>
            </a:r>
            <a:r>
              <a:rPr lang="es-ES_tradnl" sz="3200" b="1" i="1" dirty="0" smtClean="0">
                <a:latin typeface="Cambria" pitchFamily="18" charset="0"/>
              </a:rPr>
              <a:t> </a:t>
            </a:r>
          </a:p>
          <a:p>
            <a:pPr algn="r"/>
            <a:r>
              <a:rPr lang="es-ES_tradnl" sz="3200" b="1" i="1" dirty="0">
                <a:latin typeface="Cambria" pitchFamily="18" charset="0"/>
              </a:rPr>
              <a:t>i</a:t>
            </a:r>
            <a:r>
              <a:rPr lang="es-ES_tradnl" sz="3200" b="1" i="1" dirty="0" smtClean="0">
                <a:latin typeface="Cambria" pitchFamily="18" charset="0"/>
              </a:rPr>
              <a:t> </a:t>
            </a:r>
            <a:r>
              <a:rPr lang="es-ES_tradnl" sz="3200" b="1" i="1" u="sng" dirty="0" smtClean="0">
                <a:latin typeface="Cambria" pitchFamily="18" charset="0"/>
              </a:rPr>
              <a:t>sentir-nos </a:t>
            </a:r>
            <a:r>
              <a:rPr lang="es-ES_tradnl" sz="3200" b="1" i="1" u="sng" dirty="0" err="1" smtClean="0">
                <a:latin typeface="Cambria" pitchFamily="18" charset="0"/>
              </a:rPr>
              <a:t>lliures</a:t>
            </a:r>
            <a:r>
              <a:rPr lang="es-ES_tradnl" sz="3200" b="1" i="1" u="sng" dirty="0" smtClean="0">
                <a:latin typeface="Cambria" pitchFamily="18" charset="0"/>
              </a:rPr>
              <a:t> </a:t>
            </a:r>
          </a:p>
          <a:p>
            <a:pPr algn="r"/>
            <a:r>
              <a:rPr lang="es-ES_tradnl" sz="3200" b="1" i="1" dirty="0" err="1" smtClean="0">
                <a:latin typeface="Cambria" pitchFamily="18" charset="0"/>
              </a:rPr>
              <a:t>interiorment</a:t>
            </a:r>
            <a:r>
              <a:rPr lang="es-ES_tradnl" sz="3200" b="1" i="1" dirty="0" smtClean="0">
                <a:latin typeface="Cambria" pitchFamily="18" charset="0"/>
              </a:rPr>
              <a:t>”</a:t>
            </a:r>
            <a:endParaRPr lang="es-ES" sz="3200" b="1" i="1" dirty="0"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57818" y="5143512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i="1" dirty="0" smtClean="0">
                <a:solidFill>
                  <a:schemeClr val="bg1"/>
                </a:solidFill>
              </a:rPr>
              <a:t>“tenéis que nacer de nuevo…</a:t>
            </a:r>
          </a:p>
          <a:p>
            <a:pPr algn="r"/>
            <a:r>
              <a:rPr lang="es-ES_tradnl" sz="2000" b="1" i="1" dirty="0" smtClean="0">
                <a:solidFill>
                  <a:schemeClr val="bg1"/>
                </a:solidFill>
              </a:rPr>
              <a:t>así es el que nace del espíritu”</a:t>
            </a:r>
          </a:p>
          <a:p>
            <a:pPr algn="r"/>
            <a:endParaRPr lang="es-ES_tradnl" sz="1600" b="1" i="1" dirty="0" smtClean="0">
              <a:solidFill>
                <a:schemeClr val="bg1"/>
              </a:solidFill>
            </a:endParaRPr>
          </a:p>
          <a:p>
            <a:pPr algn="r"/>
            <a:r>
              <a:rPr lang="es-ES_tradnl" sz="1600" b="1" i="1" dirty="0" smtClean="0">
                <a:solidFill>
                  <a:schemeClr val="bg1"/>
                </a:solidFill>
              </a:rPr>
              <a:t>(del Evangelio de Juan)</a:t>
            </a:r>
            <a:endParaRPr lang="es-ES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269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9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1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6" name="Picture 2" descr="http://clandestinodeactores.com/laplacenta/wp-content/uploads/2010/07/abrazos30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-785850" y="-214338"/>
            <a:ext cx="10108472" cy="721523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-214346" y="2928934"/>
            <a:ext cx="27860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dirty="0">
                <a:solidFill>
                  <a:schemeClr val="bg1"/>
                </a:solidFill>
                <a:latin typeface="Algerian" pitchFamily="82" charset="0"/>
              </a:rPr>
              <a:t>8</a:t>
            </a:r>
            <a:endParaRPr lang="es-ES" sz="15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844" y="5288340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 smtClean="0">
                <a:solidFill>
                  <a:schemeClr val="bg1"/>
                </a:solidFill>
              </a:rPr>
              <a:t>“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adquirir una mirada</a:t>
            </a:r>
          </a:p>
          <a:p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_tradnl" sz="3200" b="1" i="1" u="sng" dirty="0" smtClean="0">
                <a:solidFill>
                  <a:schemeClr val="bg1"/>
                </a:solidFill>
                <a:latin typeface="Cambria" pitchFamily="18" charset="0"/>
              </a:rPr>
              <a:t>compasiva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i </a:t>
            </a:r>
            <a:r>
              <a:rPr lang="es-ES_tradnl" sz="3200" b="1" i="1" dirty="0" err="1" smtClean="0">
                <a:solidFill>
                  <a:schemeClr val="bg1"/>
                </a:solidFill>
                <a:latin typeface="Cambria" pitchFamily="18" charset="0"/>
              </a:rPr>
              <a:t>compromesa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</a:p>
          <a:p>
            <a:r>
              <a:rPr lang="es-ES_tradnl" sz="3200" b="1" i="1" dirty="0" err="1" smtClean="0">
                <a:solidFill>
                  <a:schemeClr val="bg1"/>
                </a:solidFill>
                <a:latin typeface="Cambria" pitchFamily="18" charset="0"/>
              </a:rPr>
              <a:t>amb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el </a:t>
            </a:r>
            <a:r>
              <a:rPr lang="es-ES_tradnl" sz="3200" b="1" i="1" u="sng" dirty="0" err="1" smtClean="0">
                <a:solidFill>
                  <a:schemeClr val="bg1"/>
                </a:solidFill>
                <a:latin typeface="Cambria" pitchFamily="18" charset="0"/>
              </a:rPr>
              <a:t>patiment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_tradnl" sz="3200" b="1" i="1" dirty="0" err="1" smtClean="0">
                <a:solidFill>
                  <a:schemeClr val="bg1"/>
                </a:solidFill>
                <a:latin typeface="Cambria" pitchFamily="18" charset="0"/>
              </a:rPr>
              <a:t>aliè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”</a:t>
            </a:r>
            <a:endParaRPr lang="es-ES" sz="32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2918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i="1" dirty="0" smtClean="0">
                <a:solidFill>
                  <a:schemeClr val="bg1"/>
                </a:solidFill>
              </a:rPr>
              <a:t>“hay que meditar</a:t>
            </a:r>
          </a:p>
          <a:p>
            <a:r>
              <a:rPr lang="es-ES_tradnl" sz="2000" b="1" i="1" dirty="0" smtClean="0">
                <a:solidFill>
                  <a:schemeClr val="bg1"/>
                </a:solidFill>
              </a:rPr>
              <a:t> sobre la compasión</a:t>
            </a:r>
          </a:p>
          <a:p>
            <a:r>
              <a:rPr lang="es-ES_tradnl" sz="2000" b="1" i="1" dirty="0" smtClean="0">
                <a:solidFill>
                  <a:schemeClr val="bg1"/>
                </a:solidFill>
              </a:rPr>
              <a:t>para llevarla a la acción”</a:t>
            </a:r>
          </a:p>
          <a:p>
            <a:endParaRPr lang="es-ES_tradnl" sz="1600" b="1" i="1" dirty="0" smtClean="0">
              <a:solidFill>
                <a:schemeClr val="bg1"/>
              </a:solidFill>
            </a:endParaRPr>
          </a:p>
          <a:p>
            <a:r>
              <a:rPr lang="es-ES_tradnl" sz="1600" b="1" i="1" dirty="0" smtClean="0">
                <a:solidFill>
                  <a:schemeClr val="bg1"/>
                </a:solidFill>
              </a:rPr>
              <a:t>(</a:t>
            </a:r>
            <a:r>
              <a:rPr lang="es-ES_tradnl" sz="1600" b="1" i="1" dirty="0" err="1" smtClean="0">
                <a:solidFill>
                  <a:schemeClr val="bg1"/>
                </a:solidFill>
              </a:rPr>
              <a:t>Matthieu</a:t>
            </a:r>
            <a:r>
              <a:rPr lang="es-ES_tradnl" sz="1600" b="1" i="1" dirty="0" smtClean="0">
                <a:solidFill>
                  <a:schemeClr val="bg1"/>
                </a:solidFill>
              </a:rPr>
              <a:t> </a:t>
            </a:r>
            <a:r>
              <a:rPr lang="es-ES_tradnl" sz="1600" b="1" i="1" dirty="0" err="1" smtClean="0">
                <a:solidFill>
                  <a:schemeClr val="bg1"/>
                </a:solidFill>
              </a:rPr>
              <a:t>Ricard</a:t>
            </a:r>
            <a:r>
              <a:rPr lang="es-ES_tradnl" sz="1600" b="1" i="1" dirty="0" smtClean="0">
                <a:solidFill>
                  <a:schemeClr val="bg1"/>
                </a:solidFill>
              </a:rPr>
              <a:t> , </a:t>
            </a:r>
          </a:p>
          <a:p>
            <a:r>
              <a:rPr lang="es-ES_tradnl" sz="1600" b="1" i="1" dirty="0" smtClean="0">
                <a:solidFill>
                  <a:schemeClr val="bg1"/>
                </a:solidFill>
              </a:rPr>
              <a:t> biólogo molecular y monje budista)</a:t>
            </a:r>
            <a:endParaRPr lang="es-ES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330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8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2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http://www.fondos10.net/wp-content/uploads/2009/08/margarita-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929454" y="4457343"/>
            <a:ext cx="25717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dirty="0" smtClean="0">
                <a:latin typeface="Algerian" pitchFamily="82" charset="0"/>
              </a:rPr>
              <a:t>9</a:t>
            </a:r>
            <a:endParaRPr lang="es-ES" sz="15000" dirty="0"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23728" y="5333454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 smtClean="0"/>
              <a:t>“</a:t>
            </a:r>
            <a:r>
              <a:rPr lang="es-ES_tradnl" sz="3200" b="1" i="1" dirty="0" err="1" smtClean="0">
                <a:latin typeface="Cambria" pitchFamily="18" charset="0"/>
              </a:rPr>
              <a:t>exercitar</a:t>
            </a:r>
            <a:r>
              <a:rPr lang="es-ES_tradnl" sz="3200" b="1" i="1" dirty="0" smtClean="0">
                <a:latin typeface="Cambria" pitchFamily="18" charset="0"/>
              </a:rPr>
              <a:t> la </a:t>
            </a:r>
            <a:r>
              <a:rPr lang="es-ES_tradnl" sz="3200" b="1" i="1" u="sng" dirty="0" err="1" smtClean="0">
                <a:latin typeface="Cambria" pitchFamily="18" charset="0"/>
              </a:rPr>
              <a:t>intuïció</a:t>
            </a:r>
            <a:r>
              <a:rPr lang="es-ES_tradnl" sz="3200" b="1" i="1" dirty="0" smtClean="0">
                <a:latin typeface="Cambria" pitchFamily="18" charset="0"/>
              </a:rPr>
              <a:t> i</a:t>
            </a:r>
          </a:p>
          <a:p>
            <a:r>
              <a:rPr lang="es-ES_tradnl" sz="3200" b="1" i="1" dirty="0" smtClean="0">
                <a:latin typeface="Cambria" pitchFamily="18" charset="0"/>
              </a:rPr>
              <a:t>la </a:t>
            </a:r>
            <a:r>
              <a:rPr lang="es-ES_tradnl" sz="3200" b="1" i="1" dirty="0" err="1" smtClean="0">
                <a:latin typeface="Cambria" pitchFamily="18" charset="0"/>
              </a:rPr>
              <a:t>comprensió</a:t>
            </a:r>
            <a:r>
              <a:rPr lang="es-ES_tradnl" sz="3200" b="1" i="1" dirty="0" smtClean="0">
                <a:latin typeface="Cambria" pitchFamily="18" charset="0"/>
              </a:rPr>
              <a:t> profunda”</a:t>
            </a:r>
            <a:endParaRPr lang="es-ES" sz="3200" b="1" i="1" dirty="0"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21429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i="1" dirty="0" smtClean="0">
                <a:solidFill>
                  <a:schemeClr val="bg1"/>
                </a:solidFill>
              </a:rPr>
              <a:t>“toda vida es sagrada</a:t>
            </a:r>
          </a:p>
          <a:p>
            <a:r>
              <a:rPr lang="es-ES_tradnl" sz="2000" b="1" i="1" dirty="0" smtClean="0">
                <a:solidFill>
                  <a:schemeClr val="bg1"/>
                </a:solidFill>
              </a:rPr>
              <a:t>y cada momento precioso”</a:t>
            </a:r>
          </a:p>
          <a:p>
            <a:endParaRPr lang="es-ES_tradnl" sz="1600" b="1" i="1" dirty="0" smtClean="0">
              <a:solidFill>
                <a:schemeClr val="bg1"/>
              </a:solidFill>
            </a:endParaRPr>
          </a:p>
          <a:p>
            <a:r>
              <a:rPr lang="es-ES_tradnl" sz="1600" b="1" i="1" dirty="0" smtClean="0">
                <a:solidFill>
                  <a:schemeClr val="bg1"/>
                </a:solidFill>
              </a:rPr>
              <a:t>(Jack  </a:t>
            </a:r>
            <a:r>
              <a:rPr lang="es-ES_tradnl" sz="1600" b="1" i="1" dirty="0" err="1" smtClean="0">
                <a:solidFill>
                  <a:schemeClr val="bg1"/>
                </a:solidFill>
              </a:rPr>
              <a:t>Kerouac</a:t>
            </a:r>
            <a:r>
              <a:rPr lang="es-ES_tradnl" sz="1600" b="1" i="1" dirty="0" smtClean="0">
                <a:solidFill>
                  <a:schemeClr val="bg1"/>
                </a:solidFill>
              </a:rPr>
              <a:t>, poeta y pacifista zen</a:t>
            </a:r>
            <a:r>
              <a:rPr lang="es-ES_tradnl" sz="1600" i="1" dirty="0" smtClean="0">
                <a:solidFill>
                  <a:schemeClr val="bg1"/>
                </a:solidFill>
              </a:rPr>
              <a:t>)</a:t>
            </a:r>
            <a:endParaRPr lang="es-E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049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980"/>
                            </p:stCondLst>
                            <p:childTnLst>
                              <p:par>
                                <p:cTn id="16" presetID="10" presetClass="exit" presetSubtype="0" fill="hold" grpId="3" nodeType="afterEffect">
                                  <p:stCondLst>
                                    <p:cond delay="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2"/>
      <p:bldP spid="7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http://cafefilomania.com/wp-content/uploads/2011/10/senti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0"/>
            <a:ext cx="993311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071802" y="-214338"/>
            <a:ext cx="27146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dirty="0" smtClean="0">
                <a:latin typeface="Algerian" pitchFamily="82" charset="0"/>
              </a:rPr>
              <a:t>10</a:t>
            </a:r>
            <a:endParaRPr lang="es-ES" sz="15000" dirty="0"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844" y="1840653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 smtClean="0"/>
              <a:t>“</a:t>
            </a:r>
            <a:r>
              <a:rPr lang="es-ES_tradnl" sz="3200" b="1" i="1" dirty="0" smtClean="0">
                <a:latin typeface="Cambria" pitchFamily="18" charset="0"/>
              </a:rPr>
              <a:t>experimentar </a:t>
            </a:r>
          </a:p>
          <a:p>
            <a:pPr algn="ctr"/>
            <a:r>
              <a:rPr lang="es-ES_tradnl" sz="3200" b="1" i="1" dirty="0">
                <a:latin typeface="Cambria" pitchFamily="18" charset="0"/>
              </a:rPr>
              <a:t>l</a:t>
            </a:r>
            <a:r>
              <a:rPr lang="es-ES_tradnl" sz="3200" b="1" i="1" dirty="0" smtClean="0">
                <a:latin typeface="Cambria" pitchFamily="18" charset="0"/>
              </a:rPr>
              <a:t>a </a:t>
            </a:r>
            <a:r>
              <a:rPr lang="es-ES_tradnl" sz="3200" b="1" i="1" u="sng" dirty="0" smtClean="0">
                <a:latin typeface="Cambria" pitchFamily="18" charset="0"/>
              </a:rPr>
              <a:t>sorpresa</a:t>
            </a:r>
            <a:r>
              <a:rPr lang="es-ES_tradnl" sz="3200" b="1" i="1" dirty="0" smtClean="0">
                <a:latin typeface="Cambria" pitchFamily="18" charset="0"/>
              </a:rPr>
              <a:t>”</a:t>
            </a:r>
            <a:endParaRPr lang="es-ES" sz="3200" b="1" i="1" dirty="0"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86050" y="4643446"/>
            <a:ext cx="3143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i="1" dirty="0" smtClean="0">
                <a:solidFill>
                  <a:schemeClr val="bg1"/>
                </a:solidFill>
              </a:rPr>
              <a:t>“limítate a prestar atención</a:t>
            </a:r>
          </a:p>
          <a:p>
            <a:pPr algn="ctr"/>
            <a:r>
              <a:rPr lang="es-ES_tradnl" sz="2000" b="1" i="1" dirty="0" smtClean="0">
                <a:solidFill>
                  <a:schemeClr val="bg1"/>
                </a:solidFill>
              </a:rPr>
              <a:t> en un silencio </a:t>
            </a:r>
          </a:p>
          <a:p>
            <a:pPr algn="ctr"/>
            <a:r>
              <a:rPr lang="es-ES_tradnl" sz="2000" b="1" i="1" dirty="0" smtClean="0">
                <a:solidFill>
                  <a:schemeClr val="bg1"/>
                </a:solidFill>
              </a:rPr>
              <a:t>en el que otra voz </a:t>
            </a:r>
          </a:p>
          <a:p>
            <a:pPr algn="ctr"/>
            <a:r>
              <a:rPr lang="es-ES_tradnl" sz="2000" b="1" i="1" dirty="0" smtClean="0">
                <a:solidFill>
                  <a:schemeClr val="bg1"/>
                </a:solidFill>
              </a:rPr>
              <a:t>pueda hablar”</a:t>
            </a:r>
          </a:p>
          <a:p>
            <a:pPr algn="ctr"/>
            <a:endParaRPr lang="es-ES_tradnl" sz="1600" b="1" i="1" dirty="0" smtClean="0">
              <a:solidFill>
                <a:schemeClr val="bg1"/>
              </a:solidFill>
            </a:endParaRPr>
          </a:p>
          <a:p>
            <a:pPr algn="ctr"/>
            <a:r>
              <a:rPr lang="es-ES_tradnl" sz="1600" b="1" i="1" dirty="0" smtClean="0">
                <a:solidFill>
                  <a:schemeClr val="bg1"/>
                </a:solidFill>
              </a:rPr>
              <a:t>(Mary Oliver. poeta)</a:t>
            </a:r>
            <a:endParaRPr lang="es-ES" sz="16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313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4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8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3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7106" name="Picture 2" descr="http://img.wallpaperstock.net:81/fractal-espiral-wallpapers_3127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072757" cy="707233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-1214478" y="35716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Una  METODOLOGIA</a:t>
            </a:r>
            <a:endParaRPr lang="es-ES" sz="3200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28926" y="3857628"/>
            <a:ext cx="35718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i="1" dirty="0" smtClean="0">
                <a:solidFill>
                  <a:schemeClr val="bg1"/>
                </a:solidFill>
                <a:latin typeface="Cambria" pitchFamily="18" charset="0"/>
              </a:rPr>
              <a:t>1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r</a:t>
            </a:r>
          </a:p>
          <a:p>
            <a:pPr algn="ctr"/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experimentar!</a:t>
            </a:r>
          </a:p>
          <a:p>
            <a:pPr algn="ctr"/>
            <a:r>
              <a:rPr lang="es-ES_tradnl" sz="2400" b="1" i="1" dirty="0" smtClean="0">
                <a:solidFill>
                  <a:schemeClr val="bg1"/>
                </a:solidFill>
                <a:latin typeface="Cambria" pitchFamily="18" charset="0"/>
              </a:rPr>
              <a:t>(sentir)</a:t>
            </a:r>
            <a:endParaRPr lang="es-ES" sz="24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642942" y="1124503"/>
            <a:ext cx="3571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2</a:t>
            </a:r>
            <a:r>
              <a:rPr lang="es-ES_tradnl" sz="24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</a:t>
            </a:r>
          </a:p>
          <a:p>
            <a:pPr algn="ctr"/>
            <a:r>
              <a:rPr lang="es-ES_tradnl" sz="32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s-ES_tradnl" sz="3200" b="1" i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descobrir</a:t>
            </a:r>
            <a:r>
              <a:rPr lang="es-ES_tradnl" sz="32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!</a:t>
            </a:r>
          </a:p>
          <a:p>
            <a:pPr algn="ctr"/>
            <a:r>
              <a:rPr lang="es-ES_tradnl" sz="24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(</a:t>
            </a:r>
            <a:r>
              <a:rPr lang="es-ES_tradnl" sz="2400" b="1" i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aprendre</a:t>
            </a:r>
            <a:r>
              <a:rPr lang="es-ES_tradnl" sz="24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)</a:t>
            </a:r>
            <a:endParaRPr lang="es-ES" sz="2400" b="1" i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endParaRPr lang="es-ES" sz="36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00760" y="5072074"/>
            <a:ext cx="35718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i="1" dirty="0" smtClean="0">
                <a:latin typeface="Cambria" pitchFamily="18" charset="0"/>
              </a:rPr>
              <a:t>3</a:t>
            </a:r>
            <a:r>
              <a:rPr lang="es-ES_tradnl" sz="3200" b="1" i="1" dirty="0" smtClean="0">
                <a:latin typeface="Cambria" pitchFamily="18" charset="0"/>
              </a:rPr>
              <a:t>r</a:t>
            </a:r>
          </a:p>
          <a:p>
            <a:pPr algn="ctr"/>
            <a:r>
              <a:rPr lang="es-ES_tradnl" sz="3200" b="1" i="1" dirty="0" err="1" smtClean="0">
                <a:latin typeface="Cambria" pitchFamily="18" charset="0"/>
              </a:rPr>
              <a:t>expressar</a:t>
            </a:r>
            <a:r>
              <a:rPr lang="es-ES_tradnl" sz="3200" b="1" i="1" dirty="0" smtClean="0">
                <a:latin typeface="Cambria" pitchFamily="18" charset="0"/>
              </a:rPr>
              <a:t>!</a:t>
            </a:r>
          </a:p>
          <a:p>
            <a:pPr algn="ctr"/>
            <a:r>
              <a:rPr lang="es-ES_tradnl" sz="2400" b="1" i="1" dirty="0" smtClean="0">
                <a:latin typeface="Cambria" pitchFamily="18" charset="0"/>
              </a:rPr>
              <a:t>(crear)</a:t>
            </a:r>
            <a:endParaRPr lang="es-ES" sz="2400" b="1" i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slow" advTm="870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 descr="http://www.fondosblackberry.com/user-content/uploads/wall/o/49/Sacred-earth.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3214686"/>
            <a:ext cx="27860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dirty="0" smtClean="0">
                <a:latin typeface="Algerian" pitchFamily="82" charset="0"/>
              </a:rPr>
              <a:t>11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4282" y="5500702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 smtClean="0"/>
              <a:t>“</a:t>
            </a:r>
            <a:r>
              <a:rPr lang="es-ES_tradnl" sz="3200" b="1" i="1" dirty="0" smtClean="0">
                <a:latin typeface="Cambria" pitchFamily="18" charset="0"/>
              </a:rPr>
              <a:t>sentir respecte </a:t>
            </a:r>
          </a:p>
          <a:p>
            <a:r>
              <a:rPr lang="es-ES_tradnl" sz="3200" b="1" i="1" dirty="0">
                <a:latin typeface="Cambria" pitchFamily="18" charset="0"/>
              </a:rPr>
              <a:t>i</a:t>
            </a:r>
            <a:r>
              <a:rPr lang="es-ES_tradnl" sz="3200" b="1" i="1" dirty="0" smtClean="0">
                <a:latin typeface="Cambria" pitchFamily="18" charset="0"/>
              </a:rPr>
              <a:t> </a:t>
            </a:r>
            <a:r>
              <a:rPr lang="es-ES_tradnl" sz="3200" b="1" i="1" dirty="0" err="1" smtClean="0">
                <a:latin typeface="Cambria" pitchFamily="18" charset="0"/>
              </a:rPr>
              <a:t>admiració</a:t>
            </a:r>
            <a:r>
              <a:rPr lang="es-ES_tradnl" sz="3200" b="1" i="1" dirty="0" smtClean="0">
                <a:latin typeface="Cambria" pitchFamily="18" charset="0"/>
              </a:rPr>
              <a:t> </a:t>
            </a:r>
            <a:r>
              <a:rPr lang="es-ES_tradnl" sz="3200" b="1" i="1" dirty="0" err="1" smtClean="0">
                <a:latin typeface="Cambria" pitchFamily="18" charset="0"/>
              </a:rPr>
              <a:t>pel</a:t>
            </a:r>
            <a:r>
              <a:rPr lang="es-ES_tradnl" sz="3200" b="1" i="1" dirty="0" smtClean="0">
                <a:latin typeface="Cambria" pitchFamily="18" charset="0"/>
              </a:rPr>
              <a:t> </a:t>
            </a:r>
            <a:r>
              <a:rPr lang="es-ES_tradnl" sz="3200" b="1" i="1" u="sng" dirty="0" err="1" smtClean="0">
                <a:latin typeface="Cambria" pitchFamily="18" charset="0"/>
              </a:rPr>
              <a:t>creat</a:t>
            </a:r>
            <a:r>
              <a:rPr lang="es-ES_tradnl" sz="3200" b="1" i="1" dirty="0" smtClean="0">
                <a:latin typeface="Cambria" pitchFamily="18" charset="0"/>
              </a:rPr>
              <a:t>”</a:t>
            </a:r>
            <a:endParaRPr lang="es-ES" sz="3200" b="1" i="1" dirty="0"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2844" y="285728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i="1" dirty="0" smtClean="0"/>
              <a:t>“mira en lo profundo de la Naturaleza</a:t>
            </a:r>
          </a:p>
          <a:p>
            <a:r>
              <a:rPr lang="es-ES_tradnl" sz="2000" b="1" i="1" dirty="0" smtClean="0"/>
              <a:t>y entonces entenderás todo mejor”</a:t>
            </a:r>
          </a:p>
          <a:p>
            <a:endParaRPr lang="es-ES_tradnl" sz="1600" b="1" i="1" dirty="0" smtClean="0"/>
          </a:p>
          <a:p>
            <a:r>
              <a:rPr lang="es-ES_tradnl" sz="1600" b="1" i="1" dirty="0" smtClean="0"/>
              <a:t>(Albert Einstein. Nobel físico)</a:t>
            </a:r>
            <a:endParaRPr lang="es-ES" sz="1600" b="1" i="1" dirty="0"/>
          </a:p>
        </p:txBody>
      </p:sp>
    </p:spTree>
  </p:cSld>
  <p:clrMapOvr>
    <a:masterClrMapping/>
  </p:clrMapOvr>
  <p:transition spd="slow" advTm="1194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1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3794" name="Picture 2" descr="http://artshopper.es/wp-content/uploads/2011/11/Muntadas.-Mirar-ver-percibir-2009.-ARCO-XXVII-Galer%C3%ADa-Joan-Prats-Madrid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11" y="12754"/>
            <a:ext cx="9144000" cy="685800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32147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dirty="0" smtClean="0">
                <a:solidFill>
                  <a:schemeClr val="bg1"/>
                </a:solidFill>
                <a:latin typeface="Algerian" pitchFamily="82" charset="0"/>
              </a:rPr>
              <a:t>12</a:t>
            </a:r>
            <a:endParaRPr lang="es-ES" sz="15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83768" y="598259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i="1" dirty="0" smtClean="0">
                <a:solidFill>
                  <a:schemeClr val="bg1"/>
                </a:solidFill>
              </a:rPr>
              <a:t>“</a:t>
            </a:r>
            <a:r>
              <a:rPr lang="es-ES_tradnl" sz="3200" b="1" i="1" dirty="0" err="1" smtClean="0">
                <a:solidFill>
                  <a:schemeClr val="bg1"/>
                </a:solidFill>
                <a:latin typeface="Cambria" pitchFamily="18" charset="0"/>
              </a:rPr>
              <a:t>aprendre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a orientar </a:t>
            </a:r>
          </a:p>
          <a:p>
            <a:pPr algn="r"/>
            <a:r>
              <a:rPr lang="es-ES_tradnl" sz="3200" b="1" i="1" u="sng" dirty="0" smtClean="0">
                <a:solidFill>
                  <a:schemeClr val="bg1"/>
                </a:solidFill>
                <a:latin typeface="Cambria" pitchFamily="18" charset="0"/>
              </a:rPr>
              <a:t>la mirada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”</a:t>
            </a:r>
            <a:endParaRPr lang="es-ES" sz="32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57686" y="5000636"/>
            <a:ext cx="45005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i="1" dirty="0" smtClean="0">
                <a:solidFill>
                  <a:schemeClr val="bg1"/>
                </a:solidFill>
              </a:rPr>
              <a:t>“</a:t>
            </a:r>
            <a:r>
              <a:rPr lang="es-ES_tradnl" sz="2000" b="1" i="1" dirty="0" smtClean="0">
                <a:solidFill>
                  <a:schemeClr val="bg1"/>
                </a:solidFill>
              </a:rPr>
              <a:t>en esencia, nuestra nueva visión del mundo implica ver con los ojos del alma, con los ojos de nuestro ser”</a:t>
            </a:r>
          </a:p>
          <a:p>
            <a:pPr algn="r"/>
            <a:endParaRPr lang="es-ES_tradnl" sz="1600" b="1" i="1" dirty="0" smtClean="0">
              <a:solidFill>
                <a:schemeClr val="bg1"/>
              </a:solidFill>
            </a:endParaRPr>
          </a:p>
          <a:p>
            <a:pPr algn="r"/>
            <a:r>
              <a:rPr lang="es-ES_tradnl" sz="1600" b="1" i="1" dirty="0" smtClean="0">
                <a:solidFill>
                  <a:schemeClr val="bg1"/>
                </a:solidFill>
              </a:rPr>
              <a:t>(E. </a:t>
            </a:r>
            <a:r>
              <a:rPr lang="es-ES_tradnl" sz="1600" b="1" i="1" dirty="0" err="1" smtClean="0">
                <a:solidFill>
                  <a:schemeClr val="bg1"/>
                </a:solidFill>
              </a:rPr>
              <a:t>Tolle</a:t>
            </a:r>
            <a:r>
              <a:rPr lang="es-ES_tradnl" sz="1600" b="1" i="1" dirty="0" smtClean="0">
                <a:solidFill>
                  <a:schemeClr val="bg1"/>
                </a:solidFill>
              </a:rPr>
              <a:t>, escritor espiritual)</a:t>
            </a:r>
            <a:endParaRPr lang="es-ES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563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10" presetClass="exit" presetSubtype="0" fill="hold" grpId="3" nodeType="afterEffect">
                                  <p:stCondLst>
                                    <p:cond delay="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2"/>
      <p:bldP spid="7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4034" name="Picture 2" descr="http://www.radiopirata.com/wp-content/uploads/2010/10/med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29388" y="4457343"/>
            <a:ext cx="32147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dirty="0" smtClean="0">
                <a:solidFill>
                  <a:schemeClr val="bg1"/>
                </a:solidFill>
                <a:latin typeface="Algerian" pitchFamily="82" charset="0"/>
              </a:rPr>
              <a:t>13</a:t>
            </a:r>
            <a:endParaRPr lang="es-ES" sz="15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282" y="5072074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 smtClean="0">
                <a:solidFill>
                  <a:schemeClr val="bg1"/>
                </a:solidFill>
              </a:rPr>
              <a:t>“</a:t>
            </a:r>
            <a:r>
              <a:rPr lang="es-ES_tradnl" sz="3200" b="1" i="1" dirty="0" err="1" smtClean="0">
                <a:solidFill>
                  <a:schemeClr val="bg1"/>
                </a:solidFill>
                <a:latin typeface="Cambria" pitchFamily="18" charset="0"/>
              </a:rPr>
              <a:t>accedir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al </a:t>
            </a:r>
            <a:r>
              <a:rPr lang="es-ES_tradnl" sz="3200" b="1" i="1" u="sng" dirty="0" err="1" smtClean="0">
                <a:solidFill>
                  <a:schemeClr val="bg1"/>
                </a:solidFill>
                <a:latin typeface="Cambria" pitchFamily="18" charset="0"/>
              </a:rPr>
              <a:t>silenci</a:t>
            </a:r>
            <a:r>
              <a:rPr lang="es-ES_tradnl" sz="3200" b="1" i="1" u="sng" dirty="0" smtClean="0">
                <a:solidFill>
                  <a:schemeClr val="bg1"/>
                </a:solidFill>
                <a:latin typeface="Cambria" pitchFamily="18" charset="0"/>
              </a:rPr>
              <a:t> interior</a:t>
            </a:r>
          </a:p>
          <a:p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des de </a:t>
            </a:r>
            <a:r>
              <a:rPr lang="es-ES_tradnl" sz="3200" b="1" i="1" dirty="0" err="1" smtClean="0">
                <a:solidFill>
                  <a:schemeClr val="bg1"/>
                </a:solidFill>
                <a:latin typeface="Cambria" pitchFamily="18" charset="0"/>
              </a:rPr>
              <a:t>diferents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 formes </a:t>
            </a:r>
          </a:p>
          <a:p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de </a:t>
            </a:r>
            <a:r>
              <a:rPr lang="es-ES_tradnl" sz="3200" b="1" i="1" u="sng" dirty="0" err="1" smtClean="0">
                <a:solidFill>
                  <a:schemeClr val="bg1"/>
                </a:solidFill>
                <a:latin typeface="Cambria" pitchFamily="18" charset="0"/>
              </a:rPr>
              <a:t>meditació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”</a:t>
            </a:r>
            <a:endParaRPr lang="es-ES" sz="32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71902" y="714356"/>
            <a:ext cx="50720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i="1" dirty="0" smtClean="0">
                <a:solidFill>
                  <a:schemeClr val="bg1"/>
                </a:solidFill>
              </a:rPr>
              <a:t>“las personas espiritualmente inteligentes</a:t>
            </a:r>
          </a:p>
          <a:p>
            <a:pPr algn="r"/>
            <a:r>
              <a:rPr lang="es-ES_tradnl" sz="2000" b="1" i="1" dirty="0" smtClean="0">
                <a:solidFill>
                  <a:schemeClr val="bg1"/>
                </a:solidFill>
              </a:rPr>
              <a:t> son especialmente creativas, compasivas</a:t>
            </a:r>
          </a:p>
          <a:p>
            <a:pPr algn="r"/>
            <a:r>
              <a:rPr lang="es-ES_tradnl" sz="2000" b="1" i="1" dirty="0" smtClean="0">
                <a:solidFill>
                  <a:schemeClr val="bg1"/>
                </a:solidFill>
              </a:rPr>
              <a:t> y especialmente alegres”</a:t>
            </a:r>
          </a:p>
          <a:p>
            <a:pPr algn="r"/>
            <a:endParaRPr lang="es-ES_tradnl" sz="1600" b="1" i="1" dirty="0" smtClean="0">
              <a:solidFill>
                <a:schemeClr val="bg1"/>
              </a:solidFill>
            </a:endParaRPr>
          </a:p>
          <a:p>
            <a:pPr algn="r"/>
            <a:r>
              <a:rPr lang="es-ES_tradnl" sz="1600" b="1" i="1" dirty="0" smtClean="0">
                <a:solidFill>
                  <a:schemeClr val="bg1"/>
                </a:solidFill>
              </a:rPr>
              <a:t>(T. Buzan, experto educativo)</a:t>
            </a:r>
            <a:endParaRPr lang="es-ES" sz="16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382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6082" name="Picture 2" descr="http://img.wallpaperstock.net:81/flor-de-piedra-wallpapers_24945_2560x1600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-357214"/>
            <a:ext cx="32147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dirty="0" smtClean="0">
                <a:solidFill>
                  <a:schemeClr val="bg1"/>
                </a:solidFill>
                <a:latin typeface="Algerian" pitchFamily="82" charset="0"/>
              </a:rPr>
              <a:t>14</a:t>
            </a:r>
            <a:endParaRPr lang="es-ES" sz="15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282" y="535782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 smtClean="0">
                <a:solidFill>
                  <a:schemeClr val="bg1"/>
                </a:solidFill>
              </a:rPr>
              <a:t>“</a:t>
            </a:r>
            <a:r>
              <a:rPr lang="es-ES_tradnl" sz="3200" b="1" i="1" dirty="0" err="1" smtClean="0">
                <a:solidFill>
                  <a:schemeClr val="bg1"/>
                </a:solidFill>
              </a:rPr>
              <a:t>aprendre</a:t>
            </a:r>
            <a:r>
              <a:rPr lang="es-ES_tradnl" sz="3200" b="1" i="1" dirty="0" smtClean="0">
                <a:solidFill>
                  <a:schemeClr val="bg1"/>
                </a:solidFill>
              </a:rPr>
              <a:t> a centrar-se </a:t>
            </a:r>
          </a:p>
          <a:p>
            <a:r>
              <a:rPr lang="es-ES_tradnl" sz="3200" b="1" i="1" dirty="0" err="1" smtClean="0">
                <a:solidFill>
                  <a:schemeClr val="bg1"/>
                </a:solidFill>
              </a:rPr>
              <a:t>practicant</a:t>
            </a:r>
            <a:r>
              <a:rPr lang="es-ES_tradnl" sz="3200" b="1" i="1" dirty="0" smtClean="0">
                <a:solidFill>
                  <a:schemeClr val="bg1"/>
                </a:solidFill>
              </a:rPr>
              <a:t> </a:t>
            </a:r>
            <a:r>
              <a:rPr lang="es-ES_tradnl" sz="3200" b="1" i="1" dirty="0" err="1" smtClean="0">
                <a:solidFill>
                  <a:schemeClr val="bg1"/>
                </a:solidFill>
              </a:rPr>
              <a:t>l’</a:t>
            </a:r>
            <a:r>
              <a:rPr lang="es-ES_tradnl" sz="3200" b="1" i="1" u="sng" dirty="0" err="1" smtClean="0">
                <a:solidFill>
                  <a:schemeClr val="bg1"/>
                </a:solidFill>
              </a:rPr>
              <a:t>atenció</a:t>
            </a:r>
            <a:r>
              <a:rPr lang="es-ES_tradnl" sz="3200" b="1" i="1" u="sng" dirty="0" smtClean="0">
                <a:solidFill>
                  <a:schemeClr val="bg1"/>
                </a:solidFill>
              </a:rPr>
              <a:t> plena</a:t>
            </a:r>
            <a:r>
              <a:rPr lang="es-ES_tradnl" sz="3200" b="1" i="1" dirty="0" smtClean="0">
                <a:solidFill>
                  <a:schemeClr val="bg1"/>
                </a:solidFill>
                <a:latin typeface="Cambria" pitchFamily="18" charset="0"/>
              </a:rPr>
              <a:t>”</a:t>
            </a:r>
            <a:endParaRPr lang="es-ES" sz="32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285984" y="3857628"/>
            <a:ext cx="514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i="1" dirty="0" smtClean="0">
                <a:solidFill>
                  <a:schemeClr val="bg1"/>
                </a:solidFill>
              </a:rPr>
              <a:t>“la realidad es lo que percibimos según nuestro estado interior: cuanto más opaco, más opaca vemos la realidad y las personas”</a:t>
            </a:r>
          </a:p>
          <a:p>
            <a:pPr algn="r"/>
            <a:endParaRPr lang="es-ES_tradnl" sz="1600" b="1" i="1" dirty="0" smtClean="0">
              <a:solidFill>
                <a:schemeClr val="bg1"/>
              </a:solidFill>
            </a:endParaRPr>
          </a:p>
          <a:p>
            <a:pPr algn="r"/>
            <a:r>
              <a:rPr lang="es-ES_tradnl" sz="1600" b="1" i="1" dirty="0" smtClean="0">
                <a:solidFill>
                  <a:schemeClr val="bg1"/>
                </a:solidFill>
              </a:rPr>
              <a:t>  (J. Melloni, teólogo , </a:t>
            </a:r>
          </a:p>
          <a:p>
            <a:pPr algn="r"/>
            <a:r>
              <a:rPr lang="es-ES_tradnl" sz="1600" b="1" i="1" dirty="0" smtClean="0">
                <a:solidFill>
                  <a:schemeClr val="bg1"/>
                </a:solidFill>
              </a:rPr>
              <a:t>antropólogo y maestro espiritual)</a:t>
            </a:r>
            <a:endParaRPr lang="es-ES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625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cuerpoadentro.com/wp-content/uploads/2010/07/meditacion-serenidad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-214338"/>
            <a:ext cx="9137783" cy="707233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14282" y="-214338"/>
            <a:ext cx="25717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dirty="0" smtClean="0">
                <a:latin typeface="Algerian" pitchFamily="82" charset="0"/>
              </a:rPr>
              <a:t>15</a:t>
            </a:r>
            <a:endParaRPr lang="es-ES" sz="15000" dirty="0"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43608" y="3258735"/>
            <a:ext cx="6519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 smtClean="0"/>
              <a:t>“</a:t>
            </a:r>
            <a:r>
              <a:rPr lang="es-ES_tradnl" sz="3200" b="1" i="1" dirty="0" err="1" smtClean="0">
                <a:latin typeface="Cambria" pitchFamily="18" charset="0"/>
              </a:rPr>
              <a:t>desenvolupar</a:t>
            </a:r>
            <a:r>
              <a:rPr lang="es-ES_tradnl" sz="3200" b="1" i="1" dirty="0" smtClean="0">
                <a:latin typeface="Cambria" pitchFamily="18" charset="0"/>
              </a:rPr>
              <a:t>  la </a:t>
            </a:r>
            <a:r>
              <a:rPr lang="es-ES_tradnl" sz="3200" b="1" i="1" u="sng" dirty="0" err="1" smtClean="0">
                <a:latin typeface="Cambria" pitchFamily="18" charset="0"/>
              </a:rPr>
              <a:t>saviesa</a:t>
            </a:r>
            <a:r>
              <a:rPr lang="es-ES_tradnl" sz="3200" b="1" i="1" u="sng" dirty="0" smtClean="0">
                <a:latin typeface="Cambria" pitchFamily="18" charset="0"/>
              </a:rPr>
              <a:t> interior</a:t>
            </a:r>
            <a:r>
              <a:rPr lang="es-ES_tradnl" sz="3200" b="1" i="1" dirty="0" smtClean="0">
                <a:latin typeface="Cambria" pitchFamily="18" charset="0"/>
              </a:rPr>
              <a:t>”</a:t>
            </a:r>
            <a:endParaRPr lang="es-ES" sz="3200" b="1" i="1" dirty="0">
              <a:latin typeface="Cambria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16016" y="4653136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Ser </a:t>
            </a:r>
            <a:r>
              <a:rPr lang="ca-ES" sz="2000" dirty="0" err="1" smtClean="0"/>
              <a:t>consciente</a:t>
            </a:r>
            <a:r>
              <a:rPr lang="ca-ES" sz="2000" dirty="0" smtClean="0"/>
              <a:t> significa abandonar los </a:t>
            </a:r>
            <a:r>
              <a:rPr lang="ca-ES" sz="2000" dirty="0" err="1" smtClean="0"/>
              <a:t>juicios</a:t>
            </a:r>
            <a:r>
              <a:rPr lang="ca-ES" sz="2000" dirty="0" smtClean="0"/>
              <a:t> </a:t>
            </a:r>
            <a:r>
              <a:rPr lang="ca-ES" sz="2000" dirty="0" err="1" smtClean="0"/>
              <a:t>durante</a:t>
            </a:r>
            <a:r>
              <a:rPr lang="ca-ES" sz="2000" dirty="0" smtClean="0"/>
              <a:t> un </a:t>
            </a:r>
            <a:r>
              <a:rPr lang="ca-ES" sz="2000" dirty="0" err="1" smtClean="0"/>
              <a:t>tiempo,dejar</a:t>
            </a:r>
            <a:r>
              <a:rPr lang="ca-ES" sz="2000" dirty="0" smtClean="0"/>
              <a:t> de </a:t>
            </a:r>
            <a:r>
              <a:rPr lang="ca-ES" sz="2000" dirty="0" err="1" smtClean="0"/>
              <a:t>lado</a:t>
            </a:r>
            <a:r>
              <a:rPr lang="ca-ES" sz="2000" dirty="0" smtClean="0"/>
              <a:t> </a:t>
            </a:r>
            <a:r>
              <a:rPr lang="ca-ES" sz="2000" dirty="0" err="1" smtClean="0"/>
              <a:t>nuestros</a:t>
            </a:r>
            <a:r>
              <a:rPr lang="ca-ES" sz="2000" dirty="0" smtClean="0"/>
              <a:t> </a:t>
            </a:r>
            <a:r>
              <a:rPr lang="ca-ES" sz="2000" dirty="0" err="1" smtClean="0"/>
              <a:t>objetivos</a:t>
            </a:r>
            <a:r>
              <a:rPr lang="ca-ES" sz="2000" dirty="0" smtClean="0"/>
              <a:t> </a:t>
            </a:r>
            <a:r>
              <a:rPr lang="ca-ES" sz="2000" dirty="0" err="1" smtClean="0"/>
              <a:t>immediatos</a:t>
            </a:r>
            <a:r>
              <a:rPr lang="ca-ES" sz="2000" dirty="0" smtClean="0"/>
              <a:t> para el </a:t>
            </a:r>
            <a:r>
              <a:rPr lang="ca-ES" sz="2000" dirty="0" err="1" smtClean="0"/>
              <a:t>futuro</a:t>
            </a:r>
            <a:r>
              <a:rPr lang="ca-ES" sz="2000" dirty="0" smtClean="0"/>
              <a:t>, i tomar el </a:t>
            </a:r>
            <a:r>
              <a:rPr lang="ca-ES" sz="2000" dirty="0" err="1" smtClean="0"/>
              <a:t>momento</a:t>
            </a:r>
            <a:r>
              <a:rPr lang="ca-ES" sz="2000" dirty="0" smtClean="0"/>
              <a:t> </a:t>
            </a:r>
            <a:r>
              <a:rPr lang="ca-ES" sz="2000" dirty="0" err="1" smtClean="0"/>
              <a:t>presente</a:t>
            </a:r>
            <a:r>
              <a:rPr lang="ca-ES" sz="2000" dirty="0" smtClean="0"/>
              <a:t> como es </a:t>
            </a:r>
            <a:r>
              <a:rPr lang="ca-ES" sz="2000" dirty="0" smtClean="0"/>
              <a:t>i </a:t>
            </a:r>
            <a:r>
              <a:rPr lang="ca-ES" sz="2000" dirty="0" smtClean="0"/>
              <a:t>no como nos gustaria que </a:t>
            </a:r>
            <a:r>
              <a:rPr lang="ca-ES" sz="2000" dirty="0" err="1" smtClean="0"/>
              <a:t>fuera</a:t>
            </a:r>
            <a:r>
              <a:rPr lang="ca-ES" sz="2000" dirty="0" smtClean="0"/>
              <a:t>.</a:t>
            </a:r>
          </a:p>
          <a:p>
            <a:pPr algn="r"/>
            <a:r>
              <a:rPr lang="ca-ES" sz="2000" dirty="0" smtClean="0"/>
              <a:t>Mark </a:t>
            </a:r>
            <a:r>
              <a:rPr lang="ca-ES" sz="2000" dirty="0" err="1" smtClean="0"/>
              <a:t>Willians</a:t>
            </a:r>
            <a:endParaRPr lang="ca-ES" sz="2000" dirty="0"/>
          </a:p>
        </p:txBody>
      </p:sp>
    </p:spTree>
  </p:cSld>
  <p:clrMapOvr>
    <a:masterClrMapping/>
  </p:clrMapOvr>
  <p:transition spd="slow" advTm="1265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0178" name="Picture 2" descr="http://www.lafotogratis.com/fotos/1337-1/Niebla-matinal-sobre-lago-Mapourika.jpe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-6215"/>
            <a:ext cx="9144000" cy="707233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 bwMode="auto">
          <a:xfrm>
            <a:off x="1428728" y="0"/>
            <a:ext cx="64294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s-ES_tradnl" sz="32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>
              <a:defRPr/>
            </a:pPr>
            <a:r>
              <a:rPr lang="es-ES_tradnl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“un </a:t>
            </a:r>
            <a:r>
              <a:rPr lang="es-ES_tradnl" sz="32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camí</a:t>
            </a:r>
            <a:r>
              <a:rPr lang="es-ES_tradnl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s-ES_tradnl" sz="32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educatiu</a:t>
            </a:r>
            <a:r>
              <a:rPr lang="es-ES_tradnl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</a:p>
          <a:p>
            <a:pPr algn="ctr">
              <a:defRPr/>
            </a:pPr>
            <a:r>
              <a:rPr lang="es-ES_tradnl" sz="32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</a:t>
            </a:r>
            <a:r>
              <a:rPr lang="es-ES_tradnl" sz="32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ap</a:t>
            </a:r>
            <a:r>
              <a:rPr lang="es-ES_tradnl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el centre del Ser”</a:t>
            </a:r>
            <a:endParaRPr lang="es-ES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357950" y="5929330"/>
            <a:ext cx="31432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chemeClr val="tx1"/>
                  </a:solidFill>
                </a:uFill>
                <a:ea typeface="Times New Roman" pitchFamily="18" charset="0"/>
              </a:rPr>
              <a:t>       </a:t>
            </a:r>
            <a:endParaRPr lang="es-ES" sz="1400" dirty="0">
              <a:solidFill>
                <a:schemeClr val="bg1"/>
              </a:solidFill>
              <a:uFill>
                <a:solidFill>
                  <a:schemeClr val="tx1"/>
                </a:solidFill>
              </a:u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20" y="4857760"/>
            <a:ext cx="471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i="1" dirty="0" smtClean="0">
                <a:solidFill>
                  <a:schemeClr val="bg1"/>
                </a:solidFill>
              </a:rPr>
              <a:t>“toda persona tiene en su interior </a:t>
            </a:r>
          </a:p>
          <a:p>
            <a:r>
              <a:rPr lang="es-ES_tradnl" sz="2000" b="1" i="1" dirty="0" smtClean="0">
                <a:solidFill>
                  <a:schemeClr val="bg1"/>
                </a:solidFill>
              </a:rPr>
              <a:t>la capacidad de integrar su  Ser</a:t>
            </a:r>
          </a:p>
          <a:p>
            <a:r>
              <a:rPr lang="es-ES_tradnl" sz="2000" b="1" i="1" dirty="0" smtClean="0">
                <a:solidFill>
                  <a:schemeClr val="bg1"/>
                </a:solidFill>
              </a:rPr>
              <a:t> con una Realidad más amplia </a:t>
            </a:r>
          </a:p>
          <a:p>
            <a:r>
              <a:rPr lang="es-ES_tradnl" sz="2000" b="1" i="1" dirty="0" smtClean="0">
                <a:solidFill>
                  <a:schemeClr val="bg1"/>
                </a:solidFill>
              </a:rPr>
              <a:t>que la suya”</a:t>
            </a:r>
          </a:p>
          <a:p>
            <a:endParaRPr lang="es-ES_tradnl" sz="1600" b="1" i="1" dirty="0" smtClean="0">
              <a:solidFill>
                <a:schemeClr val="bg1"/>
              </a:solidFill>
            </a:endParaRPr>
          </a:p>
          <a:p>
            <a:r>
              <a:rPr lang="es-ES_tradnl" sz="1600" b="1" i="1" dirty="0" smtClean="0">
                <a:solidFill>
                  <a:schemeClr val="bg1"/>
                </a:solidFill>
              </a:rPr>
              <a:t>(Francesc Torralba. Teólogo y filósofo)</a:t>
            </a:r>
            <a:endParaRPr lang="es-ES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3568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24128" y="4766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       MEDITACIÓ GUIADA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5679193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6" name="Picture 2" descr="http://3.bp.blogspot.com/_9O4Lz0lNbWQ/TORxoo0up7I/AAAAAAAACdA/Av8gKB3RvhA/s1600/flores_margari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071670" y="285728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b="1" i="1" dirty="0" smtClean="0">
                <a:latin typeface="Cambria" pitchFamily="18" charset="0"/>
              </a:rPr>
              <a:t>5 </a:t>
            </a:r>
            <a:r>
              <a:rPr lang="es-ES_tradnl" sz="3200" b="1" i="1" dirty="0" smtClean="0">
                <a:latin typeface="Cambria" pitchFamily="18" charset="0"/>
              </a:rPr>
              <a:t> CONTINGUTS  </a:t>
            </a:r>
            <a:r>
              <a:rPr lang="es-ES_tradnl" sz="3200" b="1" i="1" dirty="0" err="1" smtClean="0">
                <a:latin typeface="Cambria" pitchFamily="18" charset="0"/>
              </a:rPr>
              <a:t>bàsics</a:t>
            </a:r>
            <a:r>
              <a:rPr lang="es-ES_tradnl" sz="3200" b="1" i="1" dirty="0" smtClean="0">
                <a:latin typeface="Cambria" pitchFamily="18" charset="0"/>
              </a:rPr>
              <a:t>…</a:t>
            </a:r>
            <a:endParaRPr lang="es-ES" sz="32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 advTm="299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9394" name="Picture 2" descr="http://centrodevasya.com/wp-content/uploads/2012/02/hatha-yog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888201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14282" y="0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r>
              <a:rPr lang="es-ES_tradnl" sz="4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</a:t>
            </a:r>
            <a:r>
              <a:rPr lang="es-ES_tradn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es-ES_tradnl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contingut</a:t>
            </a:r>
            <a:endParaRPr lang="es-E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14546" y="6143644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 </a:t>
            </a:r>
            <a:r>
              <a:rPr lang="es-ES_tradnl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Consciència</a:t>
            </a:r>
            <a:r>
              <a:rPr lang="es-ES_tradn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Corporal (CC)</a:t>
            </a:r>
            <a:endParaRPr lang="es-ES_tradnl" sz="2800" dirty="0"/>
          </a:p>
        </p:txBody>
      </p:sp>
    </p:spTree>
  </p:cSld>
  <p:clrMapOvr>
    <a:masterClrMapping/>
  </p:clrMapOvr>
  <p:transition spd="slow" advTm="496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9154" name="Picture 2" descr="http://www.mandalaintuitivo.com/wp-content/uploads/2010/06/dsc02467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357423" y="6072206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   </a:t>
            </a:r>
            <a:r>
              <a:rPr lang="es-ES_tradnl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Dimensió</a:t>
            </a:r>
            <a:r>
              <a:rPr lang="es-ES_tradn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Creativa  (DC)</a:t>
            </a:r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-142900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r>
              <a:rPr lang="es-ES_tradnl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</a:t>
            </a:r>
            <a:r>
              <a:rPr lang="es-ES_tradnl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es-ES_tradnl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contingut</a:t>
            </a:r>
            <a:endParaRPr lang="es-E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533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1202" name="Picture 2" descr="http://st.gdefon.ru/wallpapers_original/wallpapers/1242_kraska_cvet_babochki_1920x1200_(www.GdeFon.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9542" cy="70009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14282" y="5534561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  <a:r>
              <a:rPr lang="es-ES_tradnl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</a:t>
            </a:r>
            <a:r>
              <a:rPr lang="es-ES_tradnl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es-ES_tradnl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contingut</a:t>
            </a:r>
            <a:endParaRPr lang="es-E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643306" y="4643446"/>
            <a:ext cx="591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L’ </a:t>
            </a:r>
            <a:r>
              <a:rPr lang="es-ES_tradnl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Expressió</a:t>
            </a:r>
            <a:r>
              <a:rPr lang="es-ES_tradn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es-ES_tradnl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Simbòlica</a:t>
            </a:r>
            <a:r>
              <a:rPr lang="es-ES_tradn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(ES)</a:t>
            </a:r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499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3250" name="Picture 2" descr="http://1.bp.blogspot.com/-25rIji018bA/T3JOUMLQSmI/AAAAAAAAAWA/cVXXfADi_KQ/s1600/Tambi%C3%A9n+hay+grises.+Neurocie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144000" cy="710946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5403992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  <a:r>
              <a:rPr lang="es-ES_tradnl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</a:t>
            </a:r>
            <a:r>
              <a:rPr lang="es-ES_tradnl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es-ES_tradnl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contingut</a:t>
            </a:r>
            <a:endParaRPr lang="es-E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00760" y="2214554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_tradn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por…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43834" y="271462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_tradn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ira…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86644" y="5357826"/>
            <a:ext cx="185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_tradnl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vergonya</a:t>
            </a:r>
            <a:r>
              <a:rPr lang="es-ES_tradn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…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429256" y="5500702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_tradnl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odi</a:t>
            </a:r>
            <a:r>
              <a:rPr lang="es-ES_tradn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…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43636" y="6150114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_tradn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pena…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14414" y="3071810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_tradn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sorpresa…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14678" y="1714488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_tradnl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alegria</a:t>
            </a:r>
            <a:r>
              <a:rPr lang="es-ES_tradn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…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1472" y="428604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_tradn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amor…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786314" y="285728"/>
            <a:ext cx="4100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L’Harmonització</a:t>
            </a:r>
            <a:endParaRPr lang="es-ES_tradnl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r"/>
            <a:r>
              <a:rPr lang="es-ES_tradnl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Emocional (AE)</a:t>
            </a:r>
            <a:endParaRPr lang="es-E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943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7346" name="Picture 2" descr="http://labibliaweb.com/wp-content/uploads/2010/08/ORACI%C3%93N-NI%C3%91O.jpg"/>
          <p:cNvPicPr>
            <a:picLocks noChangeAspect="1" noChangeArrowheads="1"/>
          </p:cNvPicPr>
          <p:nvPr/>
        </p:nvPicPr>
        <p:blipFill>
          <a:blip r:embed="rId2">
            <a:lum bright="-10000" contrast="-20000"/>
          </a:blip>
          <a:srcRect/>
          <a:stretch>
            <a:fillRect/>
          </a:stretch>
        </p:blipFill>
        <p:spPr bwMode="auto">
          <a:xfrm>
            <a:off x="-642974" y="0"/>
            <a:ext cx="10287072" cy="707233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143340" y="0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</a:t>
            </a:r>
            <a:r>
              <a:rPr lang="es-ES_tradnl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è</a:t>
            </a:r>
            <a:r>
              <a:rPr lang="es-ES_tradnl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es-ES_tradnl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contingut</a:t>
            </a:r>
            <a:endParaRPr lang="es-E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14414" y="5286388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Pau Interior</a:t>
            </a:r>
            <a:endParaRPr lang="es-E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 advTm="527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8130" name="Picture 2" descr="http://www.fondos7.net/walls/1483/puente-del-mar_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9432"/>
            <a:ext cx="9334566" cy="757242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00034" y="35716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 err="1" smtClean="0">
                <a:latin typeface="Cambria" pitchFamily="18" charset="0"/>
              </a:rPr>
              <a:t>Subcompetències</a:t>
            </a:r>
            <a:r>
              <a:rPr lang="es-ES_tradnl" sz="3200" b="1" i="1" dirty="0" smtClean="0">
                <a:latin typeface="Cambria" pitchFamily="18" charset="0"/>
              </a:rPr>
              <a:t> </a:t>
            </a:r>
            <a:r>
              <a:rPr lang="es-ES_tradnl" sz="3200" b="1" i="1" dirty="0" err="1" smtClean="0">
                <a:latin typeface="Cambria" pitchFamily="18" charset="0"/>
              </a:rPr>
              <a:t>essencials</a:t>
            </a:r>
            <a:r>
              <a:rPr lang="es-ES_tradnl" sz="3200" b="1" i="1" dirty="0" smtClean="0">
                <a:latin typeface="Cambria" pitchFamily="18" charset="0"/>
              </a:rPr>
              <a:t>…</a:t>
            </a:r>
            <a:endParaRPr lang="es-ES" sz="32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 advTm="338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723</Words>
  <Application>Microsoft Office PowerPoint</Application>
  <PresentationFormat>Presentación en pantalla (4:3)</PresentationFormat>
  <Paragraphs>173</Paragraphs>
  <Slides>26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Algerian</vt:lpstr>
      <vt:lpstr>Arial</vt:lpstr>
      <vt:lpstr>Bodoni MT</vt:lpstr>
      <vt:lpstr>Calibri</vt:lpstr>
      <vt:lpstr>Cambria</vt:lpstr>
      <vt:lpstr>Footlight MT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BH1.B</dc:creator>
  <cp:lastModifiedBy>Usuario de Windows</cp:lastModifiedBy>
  <cp:revision>219</cp:revision>
  <dcterms:created xsi:type="dcterms:W3CDTF">2012-05-24T09:20:10Z</dcterms:created>
  <dcterms:modified xsi:type="dcterms:W3CDTF">2018-01-16T07:14:20Z</dcterms:modified>
</cp:coreProperties>
</file>